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76" r:id="rId3"/>
    <p:sldId id="277" r:id="rId4"/>
    <p:sldId id="278" r:id="rId5"/>
    <p:sldId id="282" r:id="rId6"/>
    <p:sldId id="280" r:id="rId7"/>
    <p:sldId id="283" r:id="rId8"/>
    <p:sldId id="281" r:id="rId9"/>
    <p:sldId id="284" r:id="rId10"/>
    <p:sldId id="287" r:id="rId11"/>
    <p:sldId id="285" r:id="rId12"/>
    <p:sldId id="271" r:id="rId13"/>
    <p:sldId id="308" r:id="rId14"/>
    <p:sldId id="298" r:id="rId15"/>
    <p:sldId id="299" r:id="rId16"/>
    <p:sldId id="297" r:id="rId17"/>
    <p:sldId id="296" r:id="rId18"/>
    <p:sldId id="289" r:id="rId19"/>
    <p:sldId id="290" r:id="rId20"/>
    <p:sldId id="293" r:id="rId21"/>
    <p:sldId id="291" r:id="rId22"/>
    <p:sldId id="292" r:id="rId23"/>
    <p:sldId id="286" r:id="rId24"/>
    <p:sldId id="294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26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69D59AD-6FB6-4D47-B91D-ED77027FE57A}">
          <p14:sldIdLst>
            <p14:sldId id="256"/>
          </p14:sldIdLst>
        </p14:section>
        <p14:section name="Who Am I?" id="{1E712486-A67C-4ED8-B1DB-593C4690AE94}">
          <p14:sldIdLst>
            <p14:sldId id="276"/>
            <p14:sldId id="277"/>
            <p14:sldId id="278"/>
            <p14:sldId id="282"/>
            <p14:sldId id="280"/>
          </p14:sldIdLst>
        </p14:section>
        <p14:section name="What I Worked on" id="{D93C1679-6FCE-4CC7-86D6-77DA80D86477}">
          <p14:sldIdLst>
            <p14:sldId id="283"/>
            <p14:sldId id="281"/>
            <p14:sldId id="284"/>
            <p14:sldId id="287"/>
            <p14:sldId id="285"/>
          </p14:sldIdLst>
        </p14:section>
        <p14:section name="How I got there" id="{B27FA5E0-065C-4F9E-A54E-D0DDBDF1A9E3}">
          <p14:sldIdLst>
            <p14:sldId id="271"/>
            <p14:sldId id="308"/>
            <p14:sldId id="298"/>
            <p14:sldId id="299"/>
            <p14:sldId id="297"/>
            <p14:sldId id="296"/>
            <p14:sldId id="289"/>
            <p14:sldId id="290"/>
            <p14:sldId id="293"/>
            <p14:sldId id="291"/>
          </p14:sldIdLst>
        </p14:section>
        <p14:section name="What we have now" id="{C00E77D0-D724-4031-8918-60BD4138CF7F}">
          <p14:sldIdLst>
            <p14:sldId id="292"/>
            <p14:sldId id="286"/>
            <p14:sldId id="294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D60"/>
    <a:srgbClr val="B9A25D"/>
    <a:srgbClr val="754F7A"/>
    <a:srgbClr val="006D06"/>
    <a:srgbClr val="7A1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8188" autoAdjust="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31DDB-F33C-418C-8C69-8C2D798E3C20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DFF15-44B9-44B3-9268-A5CA2DC95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5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Header footer, side number logo even</a:t>
            </a:r>
          </a:p>
          <a:p>
            <a:r>
              <a:rPr lang="en-US" dirty="0" smtClean="0"/>
              <a:t>Tell story of last year, physics lab, senior</a:t>
            </a:r>
            <a:r>
              <a:rPr lang="en-US" baseline="0" dirty="0" smtClean="0"/>
              <a:t> research, now show building program, training</a:t>
            </a:r>
          </a:p>
          <a:p>
            <a:endParaRPr lang="en-US" dirty="0" smtClean="0"/>
          </a:p>
          <a:p>
            <a:r>
              <a:rPr lang="en-US" dirty="0" smtClean="0"/>
              <a:t>Start with the device,</a:t>
            </a:r>
            <a:r>
              <a:rPr lang="en-US" baseline="0" dirty="0" smtClean="0"/>
              <a:t> start with product, and then show origin story present product of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00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Monitoring Systems</a:t>
            </a:r>
          </a:p>
          <a:p>
            <a:r>
              <a:rPr lang="en-US" dirty="0" smtClean="0"/>
              <a:t>Such as in a richer environment</a:t>
            </a:r>
          </a:p>
          <a:p>
            <a:r>
              <a:rPr lang="en-US" dirty="0" smtClean="0"/>
              <a:t>Provide first response data</a:t>
            </a:r>
          </a:p>
          <a:p>
            <a:r>
              <a:rPr lang="en-US" dirty="0" smtClean="0"/>
              <a:t>If there is a radiation leak</a:t>
            </a:r>
            <a:r>
              <a:rPr lang="en-US" baseline="0" dirty="0" smtClean="0"/>
              <a:t> somewhere, or sample not sealed.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71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few tools to teach about radiation</a:t>
            </a:r>
          </a:p>
          <a:p>
            <a:r>
              <a:rPr lang="en-US" dirty="0" smtClean="0"/>
              <a:t>What equipment exists is expensive</a:t>
            </a:r>
          </a:p>
          <a:p>
            <a:r>
              <a:rPr lang="en-US" dirty="0" smtClean="0"/>
              <a:t>Going to Brookhaven,</a:t>
            </a:r>
            <a:r>
              <a:rPr lang="en-US" baseline="0" dirty="0" smtClean="0"/>
              <a:t> worth it, but expensive</a:t>
            </a:r>
          </a:p>
          <a:p>
            <a:r>
              <a:rPr lang="en-US" baseline="0" dirty="0" smtClean="0"/>
              <a:t>Learn data analysis, see how radiation counts refer to intensity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42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Skill Training</a:t>
            </a:r>
          </a:p>
          <a:p>
            <a:r>
              <a:rPr lang="en-US" dirty="0" smtClean="0"/>
              <a:t>Introduction</a:t>
            </a:r>
            <a:r>
              <a:rPr lang="en-US" baseline="0" dirty="0" smtClean="0"/>
              <a:t> to Researchers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5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Skill Training</a:t>
            </a:r>
          </a:p>
          <a:p>
            <a:r>
              <a:rPr lang="en-US" dirty="0" smtClean="0"/>
              <a:t>Introduction</a:t>
            </a:r>
            <a:r>
              <a:rPr lang="en-US" baseline="0" dirty="0" smtClean="0"/>
              <a:t> to Researchers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27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Clearly See that I’m a hardware person, Or like the smell</a:t>
            </a:r>
            <a:r>
              <a:rPr lang="en-US" baseline="0" dirty="0" smtClean="0"/>
              <a:t> of burning plastic</a:t>
            </a:r>
          </a:p>
          <a:p>
            <a:r>
              <a:rPr lang="en-US" baseline="0" dirty="0" smtClean="0"/>
              <a:t>Its what I like, and what I have experience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14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Clearly See that I’m a hardware person, Or like the smell</a:t>
            </a:r>
            <a:r>
              <a:rPr lang="en-US" baseline="0" dirty="0" smtClean="0"/>
              <a:t> of burning plastic</a:t>
            </a:r>
          </a:p>
          <a:p>
            <a:r>
              <a:rPr lang="en-US" baseline="0" dirty="0" smtClean="0"/>
              <a:t>Its what I like, and what I have experience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94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prototype,</a:t>
            </a:r>
            <a:r>
              <a:rPr lang="en-US" baseline="0" dirty="0" smtClean="0"/>
              <a:t> getting wireless working</a:t>
            </a:r>
          </a:p>
          <a:p>
            <a:r>
              <a:rPr lang="en-US" baseline="0" dirty="0" smtClean="0"/>
              <a:t>Focus on  getting things working</a:t>
            </a:r>
          </a:p>
          <a:p>
            <a:r>
              <a:rPr lang="en-US" baseline="0" dirty="0" smtClean="0"/>
              <a:t>Wireless transmitter was cheap, but did not work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4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Geiger counter, shield expensive though</a:t>
            </a:r>
          </a:p>
          <a:p>
            <a:r>
              <a:rPr lang="en-US" dirty="0" smtClean="0"/>
              <a:t>Full proof of concept though, time to cut costs</a:t>
            </a:r>
          </a:p>
          <a:p>
            <a:r>
              <a:rPr lang="en-US" dirty="0" smtClean="0"/>
              <a:t>Cost,</a:t>
            </a:r>
            <a:r>
              <a:rPr lang="en-US" baseline="0" dirty="0" smtClean="0"/>
              <a:t> $160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04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time to cut costs, cheaper,</a:t>
            </a:r>
            <a:r>
              <a:rPr lang="en-US" baseline="0" dirty="0" smtClean="0"/>
              <a:t> better wireless transceiver… </a:t>
            </a:r>
          </a:p>
          <a:p>
            <a:r>
              <a:rPr lang="en-US" baseline="0" dirty="0" smtClean="0"/>
              <a:t>Ditch the Arduino, raw chip now, much cheaper, costs $80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Moved to C, learned that in a week,</a:t>
            </a:r>
            <a:r>
              <a:rPr lang="en-US" baseline="0" dirty="0" smtClean="0"/>
              <a:t> because of clear goals</a:t>
            </a:r>
          </a:p>
          <a:p>
            <a:r>
              <a:rPr lang="en-US" baseline="0" dirty="0" smtClean="0"/>
              <a:t>Learned analog circuits, made cheap fast efficient HV 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1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next,</a:t>
            </a:r>
            <a:r>
              <a:rPr lang="en-US" baseline="0" dirty="0" smtClean="0"/>
              <a:t> circuit board, much cheaper, more robust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Made Circuit Boards</a:t>
            </a:r>
          </a:p>
          <a:p>
            <a:r>
              <a:rPr lang="en-US" dirty="0" smtClean="0"/>
              <a:t>Found</a:t>
            </a:r>
            <a:r>
              <a:rPr lang="en-US" baseline="0" dirty="0" smtClean="0"/>
              <a:t> manufacturers</a:t>
            </a:r>
          </a:p>
          <a:p>
            <a:r>
              <a:rPr lang="en-US" baseline="0" dirty="0" smtClean="0"/>
              <a:t>Honed software, Debugged boards that came in, incorrect trace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2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19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Completed MK</a:t>
            </a:r>
            <a:r>
              <a:rPr lang="en-US" baseline="0" dirty="0" smtClean="0"/>
              <a:t> 6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26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to SMD Parts,</a:t>
            </a:r>
            <a:r>
              <a:rPr lang="en-US" baseline="0" dirty="0" smtClean="0"/>
              <a:t> Never worked with before</a:t>
            </a:r>
          </a:p>
          <a:p>
            <a:r>
              <a:rPr lang="en-US" dirty="0" smtClean="0"/>
              <a:t>Need to cut costs, make it easier to mass produce, and reduce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47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Generation</a:t>
            </a:r>
            <a:endParaRPr lang="en-US" dirty="0" smtClean="0"/>
          </a:p>
          <a:p>
            <a:r>
              <a:rPr lang="en-US" dirty="0" smtClean="0"/>
              <a:t>Rendering, Great for </a:t>
            </a:r>
            <a:r>
              <a:rPr lang="en-US" dirty="0" err="1" smtClean="0"/>
              <a:t>documentnion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Geiger Tube, HV Supply, Wireless,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01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how it stacks against the competition, nothing in the market</a:t>
            </a:r>
          </a:p>
          <a:p>
            <a:r>
              <a:rPr lang="en-US" dirty="0" smtClean="0"/>
              <a:t>Nothing</a:t>
            </a:r>
            <a:r>
              <a:rPr lang="en-US" baseline="0" dirty="0" smtClean="0"/>
              <a:t> even close exits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34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Generation</a:t>
            </a:r>
            <a:endParaRPr lang="en-US" dirty="0" smtClean="0"/>
          </a:p>
          <a:p>
            <a:r>
              <a:rPr lang="en-US" dirty="0" smtClean="0"/>
              <a:t>Rendering, Great for </a:t>
            </a:r>
            <a:r>
              <a:rPr lang="en-US" dirty="0" err="1" smtClean="0"/>
              <a:t>documentnion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Geiger Tube, HV Supply, Wireless,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Maker comes close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Tinkerer also works Anything Technical</a:t>
            </a:r>
          </a:p>
          <a:p>
            <a:r>
              <a:rPr lang="en-US" dirty="0" smtClean="0"/>
              <a:t>Fourth Printer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71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Anything</a:t>
            </a:r>
            <a:r>
              <a:rPr lang="en-US" baseline="0" dirty="0" smtClean="0"/>
              <a:t> Vaguely Interesting</a:t>
            </a:r>
            <a:endParaRPr lang="en-US" dirty="0" smtClean="0"/>
          </a:p>
          <a:p>
            <a:r>
              <a:rPr lang="en-US" dirty="0" smtClean="0"/>
              <a:t>Doesn’t Matter What it is, I’ll learn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88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Expertise lies in electronics</a:t>
            </a:r>
          </a:p>
          <a:p>
            <a:r>
              <a:rPr lang="en-US" dirty="0" smtClean="0"/>
              <a:t>Perhaps this doesn’t show it best</a:t>
            </a:r>
          </a:p>
          <a:p>
            <a:r>
              <a:rPr lang="en-US" dirty="0" smtClean="0"/>
              <a:t>20A</a:t>
            </a:r>
            <a:r>
              <a:rPr lang="en-US" baseline="0" dirty="0" smtClean="0"/>
              <a:t> in 20GA Wire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4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</a:t>
            </a:r>
            <a:r>
              <a:rPr lang="en-US" baseline="0" dirty="0" smtClean="0"/>
              <a:t> did a work on? It was an actual product not just data.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Clearly See that I’m a hardware person, Or like the smell</a:t>
            </a:r>
            <a:r>
              <a:rPr lang="en-US" baseline="0" dirty="0" smtClean="0"/>
              <a:t> of burning plastic</a:t>
            </a:r>
          </a:p>
          <a:p>
            <a:r>
              <a:rPr lang="en-US" baseline="0" dirty="0" smtClean="0"/>
              <a:t>Its what I like, and what I have experience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26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Dirty Bombs</a:t>
            </a:r>
          </a:p>
          <a:p>
            <a:r>
              <a:rPr lang="en-US" dirty="0" smtClean="0"/>
              <a:t>Downtown Atlanta is Dense, Provide Monitoring in cities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FF15-44B9-44B3-9268-A5CA2DC957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1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8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1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6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33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3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3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46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8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2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B2FF0-B35A-4B89-9B6E-DAE620996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0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4v"/><Relationship Id="rId1" Type="http://schemas.microsoft.com/office/2007/relationships/media" Target="../media/media4.m4v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4v"/><Relationship Id="rId1" Type="http://schemas.microsoft.com/office/2007/relationships/media" Target="../media/media5.m4v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4v"/><Relationship Id="rId1" Type="http://schemas.microsoft.com/office/2007/relationships/media" Target="../media/media6.m4v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4v"/><Relationship Id="rId1" Type="http://schemas.microsoft.com/office/2007/relationships/media" Target="../media/media7.m4v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4v"/><Relationship Id="rId1" Type="http://schemas.microsoft.com/office/2007/relationships/media" Target="../media/media8.m4v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3599899"/>
            <a:ext cx="12192000" cy="2387600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Becoming a Scientist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Development of Research Skills through Senior Research Projects</a:t>
            </a:r>
            <a:endParaRPr lang="en-US" sz="53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8358" y="6030125"/>
            <a:ext cx="10843647" cy="827881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Sawaiz Syed, Dr. Brian Thoms, and Dr. </a:t>
            </a: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Xiaochun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He 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Department of Physics &amp; Astronomy, Georgia State University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23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836229" y="109535"/>
            <a:ext cx="5100864" cy="4012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dirty="0" smtClean="0">
                <a:solidFill>
                  <a:srgbClr val="B9A25D"/>
                </a:solidFill>
              </a:rPr>
              <a:t>Radiation</a:t>
            </a:r>
          </a:p>
          <a:p>
            <a:pPr algn="r"/>
            <a:r>
              <a:rPr lang="en-US" sz="7200" dirty="0" smtClean="0">
                <a:solidFill>
                  <a:srgbClr val="B9A25D"/>
                </a:solidFill>
              </a:rPr>
              <a:t>Safety</a:t>
            </a:r>
          </a:p>
          <a:p>
            <a:pPr algn="r"/>
            <a:r>
              <a:rPr lang="en-US" sz="7200" dirty="0" smtClean="0">
                <a:solidFill>
                  <a:srgbClr val="B9A25D"/>
                </a:solidFill>
              </a:rPr>
              <a:t>Monitoring Systems</a:t>
            </a:r>
            <a:endParaRPr lang="en-US" sz="11500" dirty="0">
              <a:solidFill>
                <a:srgbClr val="B9A25D"/>
              </a:solidFill>
            </a:endParaRPr>
          </a:p>
        </p:txBody>
      </p:sp>
      <p:sp>
        <p:nvSpPr>
          <p:cNvPr id="13" name="Arc 12"/>
          <p:cNvSpPr/>
          <p:nvPr/>
        </p:nvSpPr>
        <p:spPr>
          <a:xfrm>
            <a:off x="145144" y="3265714"/>
            <a:ext cx="2075543" cy="5225143"/>
          </a:xfrm>
          <a:prstGeom prst="arc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Diagonal Corner Rectangle 9"/>
          <p:cNvSpPr/>
          <p:nvPr/>
        </p:nvSpPr>
        <p:spPr>
          <a:xfrm>
            <a:off x="1857829" y="5718629"/>
            <a:ext cx="3193142" cy="1248229"/>
          </a:xfrm>
          <a:prstGeom prst="round2DiagRect">
            <a:avLst/>
          </a:prstGeom>
          <a:solidFill>
            <a:srgbClr val="754F7A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flipH="1">
            <a:off x="2608943" y="-58057"/>
            <a:ext cx="2053771" cy="11553371"/>
          </a:xfrm>
          <a:prstGeom prst="arc">
            <a:avLst>
              <a:gd name="adj1" fmla="val 16554748"/>
              <a:gd name="adj2" fmla="val 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flipH="1">
            <a:off x="4909456" y="-58057"/>
            <a:ext cx="7442200" cy="11553371"/>
          </a:xfrm>
          <a:prstGeom prst="arc">
            <a:avLst>
              <a:gd name="adj1" fmla="val 16554748"/>
              <a:gd name="adj2" fmla="val 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>
            <a:off x="2608943" y="3106056"/>
            <a:ext cx="1660980" cy="5225143"/>
          </a:xfrm>
          <a:prstGeom prst="arc">
            <a:avLst>
              <a:gd name="adj1" fmla="val 15812044"/>
              <a:gd name="adj2" fmla="val 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3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7210424" y="901300"/>
            <a:ext cx="5895976" cy="1596231"/>
          </a:xfrm>
          <a:prstGeom prst="parallelogram">
            <a:avLst/>
          </a:prstGeom>
          <a:solidFill>
            <a:srgbClr val="3C6D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772399" y="1036633"/>
            <a:ext cx="47720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 smtClean="0">
                <a:solidFill>
                  <a:srgbClr val="B9A25D"/>
                </a:solidFill>
              </a:rPr>
              <a:t>Education</a:t>
            </a:r>
            <a:endParaRPr lang="en-US" sz="11500" dirty="0">
              <a:solidFill>
                <a:srgbClr val="B9A25D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6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60374" y="2757044"/>
            <a:ext cx="6791325" cy="3599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LabView</a:t>
            </a:r>
            <a:endParaRPr lang="en-US" sz="4800" dirty="0">
              <a:solidFill>
                <a:srgbClr val="B9A2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Acquisition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Technical Writing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5214937" y="206219"/>
            <a:ext cx="6791325" cy="1439571"/>
          </a:xfrm>
        </p:spPr>
        <p:txBody>
          <a:bodyPr>
            <a:normAutofit fontScale="90000"/>
          </a:bodyPr>
          <a:lstStyle/>
          <a:p>
            <a:pPr algn="r"/>
            <a:r>
              <a:rPr lang="en-US" sz="88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Lab</a:t>
            </a:r>
            <a:endParaRPr lang="en-US" sz="8800" dirty="0">
              <a:solidFill>
                <a:srgbClr val="B9A2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60374" y="2726434"/>
            <a:ext cx="6791325" cy="3599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 Goals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Mentorship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Authentic Research 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460374" y="206219"/>
            <a:ext cx="11545889" cy="1439571"/>
          </a:xfrm>
        </p:spPr>
        <p:txBody>
          <a:bodyPr>
            <a:normAutofit fontScale="90000"/>
          </a:bodyPr>
          <a:lstStyle/>
          <a:p>
            <a:pPr algn="r"/>
            <a:r>
              <a:rPr lang="en-US" sz="8800" dirty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Undergraduate Research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3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 Cost</a:t>
            </a:r>
            <a:b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Networked</a:t>
            </a:r>
            <a:b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Radiation Sensor</a:t>
            </a:r>
            <a:endParaRPr lang="en-US" sz="7200" dirty="0">
              <a:solidFill>
                <a:srgbClr val="B9A2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438400" y="2880360"/>
            <a:ext cx="7315200" cy="0"/>
          </a:xfrm>
          <a:prstGeom prst="line">
            <a:avLst/>
          </a:prstGeom>
          <a:ln w="63500">
            <a:solidFill>
              <a:srgbClr val="B9A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38400" y="4572000"/>
            <a:ext cx="7315200" cy="0"/>
          </a:xfrm>
          <a:prstGeom prst="line">
            <a:avLst/>
          </a:prstGeom>
          <a:ln w="63500">
            <a:solidFill>
              <a:srgbClr val="B9A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Geiger Tube</a:t>
            </a:r>
            <a:b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 Voltage</a:t>
            </a:r>
            <a:b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Microprocessor</a:t>
            </a:r>
            <a:r>
              <a:rPr lang="en-US" sz="720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720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20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Wireless</a:t>
            </a:r>
            <a:endParaRPr lang="en-US" sz="7200" dirty="0">
              <a:solidFill>
                <a:srgbClr val="B9A2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546888" y="1950462"/>
            <a:ext cx="7315200" cy="0"/>
          </a:xfrm>
          <a:prstGeom prst="line">
            <a:avLst/>
          </a:prstGeom>
          <a:ln w="63500">
            <a:solidFill>
              <a:srgbClr val="B9A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610173" y="3549112"/>
            <a:ext cx="7315200" cy="0"/>
          </a:xfrm>
          <a:prstGeom prst="line">
            <a:avLst/>
          </a:prstGeom>
          <a:ln w="63500">
            <a:solidFill>
              <a:srgbClr val="B9A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15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824567" y="5158353"/>
            <a:ext cx="7315200" cy="0"/>
          </a:xfrm>
          <a:prstGeom prst="line">
            <a:avLst/>
          </a:prstGeom>
          <a:ln w="63500">
            <a:solidFill>
              <a:srgbClr val="B9A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5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3783"/>
            <a:ext cx="12192000" cy="9144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177"/>
            <a:ext cx="12192000" cy="914400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b.xx.fbcdn.net/hphotos-xap1/v/t1.0-9/10255201_521350221298396_2740934909724394946_n.jpg?oh=169b321b7797d5c711543f0639ca1bb7&amp;oe=54BA83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8383"/>
            <a:ext cx="12192000" cy="810638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"/>
            <a:ext cx="12192000" cy="6857847"/>
          </a:xfrm>
          <a:prstGeom prst="rect">
            <a:avLst/>
          </a:prstGeom>
        </p:spPr>
      </p:pic>
      <p:sp>
        <p:nvSpPr>
          <p:cNvPr id="6" name="Parallelogram 5"/>
          <p:cNvSpPr/>
          <p:nvPr/>
        </p:nvSpPr>
        <p:spPr>
          <a:xfrm rot="4847553">
            <a:off x="8818113" y="-805821"/>
            <a:ext cx="4509890" cy="4330739"/>
          </a:xfrm>
          <a:prstGeom prst="parallelogram">
            <a:avLst/>
          </a:prstGeom>
          <a:solidFill>
            <a:srgbClr val="3C6D60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4320" y="303536"/>
            <a:ext cx="4069080" cy="2378071"/>
          </a:xfrm>
        </p:spPr>
        <p:txBody>
          <a:bodyPr>
            <a:noAutofit/>
          </a:bodyPr>
          <a:lstStyle/>
          <a:p>
            <a:pPr algn="r"/>
            <a:r>
              <a:rPr lang="en-US" sz="8000" dirty="0" smtClean="0">
                <a:solidFill>
                  <a:srgbClr val="B9A25D"/>
                </a:solidFill>
              </a:rPr>
              <a:t>Sawaiz </a:t>
            </a:r>
            <a:br>
              <a:rPr lang="en-US" sz="8000" dirty="0" smtClean="0">
                <a:solidFill>
                  <a:srgbClr val="B9A25D"/>
                </a:solidFill>
              </a:rPr>
            </a:br>
            <a:r>
              <a:rPr lang="en-US" sz="8000" dirty="0" smtClean="0">
                <a:solidFill>
                  <a:srgbClr val="B9A25D"/>
                </a:solidFill>
              </a:rPr>
              <a:t>Syed</a:t>
            </a:r>
            <a:endParaRPr lang="en-US" sz="8000" dirty="0">
              <a:solidFill>
                <a:srgbClr val="B9A25D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-a.xx.fbcdn.net/hphotos-xfa1/v/t1.0-9/10702038_546206645479420_2160930381522903649_n.jpg?oh=85ba5a7e837b543f3f1ac183b4255582&amp;oe=54AE65F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fbcdn-sphotos-f-a.akamaihd.net/hphotos-ak-xpa1/v/t1.0-9/10615329_552792998154118_3339787953408893196_n.jpg?oh=302d367018bce3907edf95e1160411af&amp;oe=54E55F9C&amp;__gda__=1424826148_41a592b180939e57818d111569a2cc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4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2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34000"/>
            <a:ext cx="12192000" cy="12192000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7982857" y="390525"/>
            <a:ext cx="5123997" cy="1577520"/>
          </a:xfrm>
          <a:prstGeom prst="parallelogram">
            <a:avLst/>
          </a:prstGeom>
          <a:solidFill>
            <a:srgbClr val="3C6D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3086" y="390525"/>
            <a:ext cx="3278415" cy="1581151"/>
          </a:xfrm>
        </p:spPr>
        <p:txBody>
          <a:bodyPr>
            <a:normAutofit/>
          </a:bodyPr>
          <a:lstStyle/>
          <a:p>
            <a:pPr algn="r"/>
            <a:r>
              <a:rPr lang="en-US" sz="8000" dirty="0" smtClean="0">
                <a:solidFill>
                  <a:srgbClr val="B9A25D"/>
                </a:solidFill>
              </a:rPr>
              <a:t>Mk.6</a:t>
            </a:r>
            <a:endParaRPr lang="en-US" dirty="0">
              <a:solidFill>
                <a:srgbClr val="B9A25D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35523" y="4349750"/>
            <a:ext cx="2474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B9A25D"/>
                </a:solidFill>
              </a:rPr>
              <a:t>Networked</a:t>
            </a:r>
            <a:r>
              <a:rPr lang="en-US" sz="3200" dirty="0" smtClean="0">
                <a:solidFill>
                  <a:srgbClr val="B9A25D"/>
                </a:solidFill>
              </a:rPr>
              <a:t> </a:t>
            </a:r>
            <a:r>
              <a:rPr lang="en-US" sz="4000" dirty="0" smtClean="0">
                <a:solidFill>
                  <a:srgbClr val="B9A25D"/>
                </a:solidFill>
              </a:rPr>
              <a:t>Sensor</a:t>
            </a:r>
            <a:endParaRPr lang="en-US" sz="3200" dirty="0">
              <a:solidFill>
                <a:srgbClr val="B9A25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25429" y="4349750"/>
            <a:ext cx="2866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B9A25D"/>
                </a:solidFill>
              </a:rPr>
              <a:t>Comparable</a:t>
            </a:r>
          </a:p>
          <a:p>
            <a:pPr algn="ctr"/>
            <a:r>
              <a:rPr lang="en-US" sz="4000" dirty="0" smtClean="0">
                <a:solidFill>
                  <a:srgbClr val="B9A25D"/>
                </a:solidFill>
              </a:rPr>
              <a:t>Hardware</a:t>
            </a:r>
            <a:endParaRPr lang="en-US" sz="4000" dirty="0">
              <a:solidFill>
                <a:srgbClr val="B9A25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15390" y="957943"/>
            <a:ext cx="1714500" cy="3391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$22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9901465" y="0"/>
            <a:ext cx="1714500" cy="434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 smtClean="0"/>
          </a:p>
          <a:p>
            <a:pPr algn="ctr"/>
            <a:r>
              <a:rPr lang="en-US" sz="6600" dirty="0" smtClean="0"/>
              <a:t>N/A</a:t>
            </a:r>
            <a:endParaRPr lang="en-US" sz="66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24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25</a:t>
            </a:fld>
            <a:endParaRPr lang="en-US"/>
          </a:p>
        </p:txBody>
      </p:sp>
      <p:pic>
        <p:nvPicPr>
          <p:cNvPr id="6" name="Vid 1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7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26</a:t>
            </a:fld>
            <a:endParaRPr lang="en-US"/>
          </a:p>
        </p:txBody>
      </p:sp>
      <p:pic>
        <p:nvPicPr>
          <p:cNvPr id="6" name="Vid 2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2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27</a:t>
            </a:fld>
            <a:endParaRPr lang="en-US"/>
          </a:p>
        </p:txBody>
      </p:sp>
      <p:pic>
        <p:nvPicPr>
          <p:cNvPr id="6" name="Vid 3-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7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28</a:t>
            </a:fld>
            <a:endParaRPr lang="en-US"/>
          </a:p>
        </p:txBody>
      </p:sp>
      <p:pic>
        <p:nvPicPr>
          <p:cNvPr id="6" name="Vid 4-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0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29</a:t>
            </a:fld>
            <a:endParaRPr lang="en-US"/>
          </a:p>
        </p:txBody>
      </p:sp>
      <p:pic>
        <p:nvPicPr>
          <p:cNvPr id="6" name="Vid 5-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-819150" y="3057525"/>
            <a:ext cx="4800600" cy="2324100"/>
          </a:xfrm>
          <a:prstGeom prst="parallelogram">
            <a:avLst/>
          </a:prstGeom>
          <a:solidFill>
            <a:srgbClr val="3C6D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9000"/>
            <a:ext cx="3695700" cy="1581151"/>
          </a:xfrm>
        </p:spPr>
        <p:txBody>
          <a:bodyPr>
            <a:normAutofit fontScale="90000"/>
          </a:bodyPr>
          <a:lstStyle/>
          <a:p>
            <a:r>
              <a:rPr lang="en-US" sz="11500" dirty="0" smtClean="0">
                <a:solidFill>
                  <a:srgbClr val="B9A25D"/>
                </a:solidFill>
              </a:rPr>
              <a:t>Maker</a:t>
            </a:r>
            <a:endParaRPr lang="en-US" dirty="0">
              <a:solidFill>
                <a:srgbClr val="B9A25D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1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30</a:t>
            </a:fld>
            <a:endParaRPr lang="en-US"/>
          </a:p>
        </p:txBody>
      </p:sp>
      <p:pic>
        <p:nvPicPr>
          <p:cNvPr id="6" name="Vid 6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4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31</a:t>
            </a:fld>
            <a:endParaRPr lang="en-US"/>
          </a:p>
        </p:txBody>
      </p:sp>
      <p:pic>
        <p:nvPicPr>
          <p:cNvPr id="6" name="Vid 7-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4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 8-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5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37349" y="4807349"/>
            <a:ext cx="5454651" cy="1565275"/>
          </a:xfrm>
        </p:spPr>
        <p:txBody>
          <a:bodyPr>
            <a:normAutofit/>
          </a:bodyPr>
          <a:lstStyle/>
          <a:p>
            <a:pPr algn="r"/>
            <a:r>
              <a:rPr lang="en-US" sz="8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Questions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37349" y="6365086"/>
            <a:ext cx="5454651" cy="492919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Sawaiz Syed: asyed5@student.gsu.edu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0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-819150" y="3057525"/>
            <a:ext cx="4800600" cy="2324100"/>
          </a:xfrm>
          <a:prstGeom prst="parallelogram">
            <a:avLst/>
          </a:prstGeom>
          <a:solidFill>
            <a:srgbClr val="3C6D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9000"/>
            <a:ext cx="4629150" cy="1581151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B9A25D"/>
                </a:solidFill>
              </a:rPr>
              <a:t>Tinkerer</a:t>
            </a:r>
            <a:endParaRPr lang="en-US" dirty="0">
              <a:solidFill>
                <a:srgbClr val="B9A25D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7086600" y="419100"/>
            <a:ext cx="6819900" cy="2324100"/>
          </a:xfrm>
          <a:prstGeom prst="parallelogram">
            <a:avLst/>
          </a:prstGeom>
          <a:solidFill>
            <a:srgbClr val="3C6D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2850" y="790574"/>
            <a:ext cx="4629150" cy="1581151"/>
          </a:xfrm>
        </p:spPr>
        <p:txBody>
          <a:bodyPr>
            <a:normAutofit/>
          </a:bodyPr>
          <a:lstStyle/>
          <a:p>
            <a:pPr algn="r"/>
            <a:r>
              <a:rPr lang="en-US" sz="8000" dirty="0" smtClean="0">
                <a:solidFill>
                  <a:srgbClr val="B9A25D"/>
                </a:solidFill>
              </a:rPr>
              <a:t>Whatever</a:t>
            </a:r>
            <a:endParaRPr lang="en-US" dirty="0">
              <a:solidFill>
                <a:srgbClr val="B9A25D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8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-2371725"/>
            <a:ext cx="12306300" cy="9229725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7448550" y="19051"/>
            <a:ext cx="5934075" cy="2324100"/>
          </a:xfrm>
          <a:prstGeom prst="parallelogram">
            <a:avLst/>
          </a:prstGeom>
          <a:solidFill>
            <a:srgbClr val="3C6D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0" y="390525"/>
            <a:ext cx="5219701" cy="1581151"/>
          </a:xfrm>
        </p:spPr>
        <p:txBody>
          <a:bodyPr>
            <a:normAutofit/>
          </a:bodyPr>
          <a:lstStyle/>
          <a:p>
            <a:pPr algn="r"/>
            <a:r>
              <a:rPr lang="en-US" sz="8000" dirty="0" smtClean="0">
                <a:solidFill>
                  <a:srgbClr val="B9A25D"/>
                </a:solidFill>
              </a:rPr>
              <a:t>Expertise</a:t>
            </a:r>
            <a:endParaRPr lang="en-US" dirty="0">
              <a:solidFill>
                <a:srgbClr val="B9A25D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879003">
            <a:off x="2725837" y="1943785"/>
            <a:ext cx="8907433" cy="1325563"/>
          </a:xfrm>
        </p:spPr>
        <p:txBody>
          <a:bodyPr>
            <a:normAutofit/>
          </a:bodyPr>
          <a:lstStyle/>
          <a:p>
            <a:pPr algn="r"/>
            <a:r>
              <a:rPr lang="en-US" sz="8800" dirty="0" smtClean="0">
                <a:solidFill>
                  <a:srgbClr val="B9A25D"/>
                </a:solidFill>
              </a:rPr>
              <a:t>And this is…</a:t>
            </a:r>
            <a:endParaRPr lang="en-US" sz="8800" dirty="0">
              <a:solidFill>
                <a:srgbClr val="B9A25D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 Cost</a:t>
            </a:r>
            <a:b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Networked</a:t>
            </a:r>
            <a:b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200" dirty="0" smtClean="0">
                <a:solidFill>
                  <a:srgbClr val="B9A2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Radiation Sensor</a:t>
            </a:r>
            <a:endParaRPr lang="en-US" sz="7200" dirty="0">
              <a:solidFill>
                <a:srgbClr val="B9A2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438400" y="2880360"/>
            <a:ext cx="7315200" cy="0"/>
          </a:xfrm>
          <a:prstGeom prst="line">
            <a:avLst/>
          </a:prstGeom>
          <a:ln w="63500">
            <a:solidFill>
              <a:srgbClr val="B9A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38400" y="4572000"/>
            <a:ext cx="7315200" cy="0"/>
          </a:xfrm>
          <a:prstGeom prst="line">
            <a:avLst/>
          </a:prstGeom>
          <a:ln w="63500">
            <a:solidFill>
              <a:srgbClr val="B9A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4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8329612" y="518319"/>
            <a:ext cx="4614863" cy="2324100"/>
          </a:xfrm>
          <a:prstGeom prst="parallelogram">
            <a:avLst/>
          </a:prstGeom>
          <a:solidFill>
            <a:srgbClr val="3C6D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9662" y="1017587"/>
            <a:ext cx="3295650" cy="1325563"/>
          </a:xfrm>
        </p:spPr>
        <p:txBody>
          <a:bodyPr>
            <a:noAutofit/>
          </a:bodyPr>
          <a:lstStyle/>
          <a:p>
            <a:pPr algn="r"/>
            <a:r>
              <a:rPr lang="en-US" sz="11500" dirty="0" smtClean="0">
                <a:solidFill>
                  <a:srgbClr val="B9A25D"/>
                </a:solidFill>
              </a:rPr>
              <a:t>Why</a:t>
            </a:r>
            <a:endParaRPr lang="en-US" sz="11500" dirty="0">
              <a:solidFill>
                <a:srgbClr val="B9A25D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-390525" y="4444602"/>
            <a:ext cx="8639175" cy="1596231"/>
          </a:xfrm>
          <a:prstGeom prst="parallelogram">
            <a:avLst/>
          </a:prstGeom>
          <a:solidFill>
            <a:srgbClr val="3C6D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3374" y="4579935"/>
            <a:ext cx="71913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 smtClean="0">
                <a:solidFill>
                  <a:srgbClr val="B9A25D"/>
                </a:solidFill>
              </a:rPr>
              <a:t>Homeland Security</a:t>
            </a:r>
            <a:endParaRPr lang="en-US" sz="11500" dirty="0">
              <a:solidFill>
                <a:srgbClr val="B9A25D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10/25/14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Sawaiz Syed | SACS-AAPT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B2FF0-B35A-4B89-9B6E-DAE6209963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1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3677</TotalTime>
  <Words>774</Words>
  <Application>Microsoft Office PowerPoint</Application>
  <PresentationFormat>Widescreen</PresentationFormat>
  <Paragraphs>219</Paragraphs>
  <Slides>33</Slides>
  <Notes>24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Segoe UI</vt:lpstr>
      <vt:lpstr>Office Theme</vt:lpstr>
      <vt:lpstr>Becoming a Scientist Development of Research Skills through Senior Research Projects</vt:lpstr>
      <vt:lpstr>Sawaiz  Syed</vt:lpstr>
      <vt:lpstr>Maker</vt:lpstr>
      <vt:lpstr>Tinkerer</vt:lpstr>
      <vt:lpstr>Whatever</vt:lpstr>
      <vt:lpstr>Expertise</vt:lpstr>
      <vt:lpstr>And this is…</vt:lpstr>
      <vt:lpstr>Low Cost Networked Radiation Sensor</vt:lpstr>
      <vt:lpstr>Why</vt:lpstr>
      <vt:lpstr>PowerPoint Presentation</vt:lpstr>
      <vt:lpstr>PowerPoint Presentation</vt:lpstr>
      <vt:lpstr>Advanced Lab</vt:lpstr>
      <vt:lpstr>Undergraduate Research </vt:lpstr>
      <vt:lpstr>Low Cost Networked Radiation Sensor</vt:lpstr>
      <vt:lpstr>Geiger Tube High Voltage Microprocessor Wireless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Mk.6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Becoming a Scientist: Development of Research Skills through Senior Research Projects</dc:title>
  <dc:creator>Sawaiz Syed</dc:creator>
  <cp:lastModifiedBy>Sawaiz Syed</cp:lastModifiedBy>
  <cp:revision>104</cp:revision>
  <dcterms:created xsi:type="dcterms:W3CDTF">2014-10-21T13:54:08Z</dcterms:created>
  <dcterms:modified xsi:type="dcterms:W3CDTF">2014-10-25T12:58:10Z</dcterms:modified>
</cp:coreProperties>
</file>